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3" r:id="rId2"/>
    <p:sldId id="271" r:id="rId3"/>
    <p:sldId id="274" r:id="rId4"/>
    <p:sldId id="281" r:id="rId5"/>
    <p:sldId id="256" r:id="rId6"/>
    <p:sldId id="257" r:id="rId7"/>
    <p:sldId id="279" r:id="rId8"/>
    <p:sldId id="258" r:id="rId9"/>
    <p:sldId id="280" r:id="rId10"/>
    <p:sldId id="259" r:id="rId11"/>
    <p:sldId id="260" r:id="rId12"/>
    <p:sldId id="261" r:id="rId13"/>
    <p:sldId id="262" r:id="rId14"/>
    <p:sldId id="267" r:id="rId15"/>
    <p:sldId id="263" r:id="rId16"/>
    <p:sldId id="278" r:id="rId17"/>
    <p:sldId id="264" r:id="rId18"/>
    <p:sldId id="265" r:id="rId19"/>
    <p:sldId id="276" r:id="rId20"/>
    <p:sldId id="268" r:id="rId21"/>
    <p:sldId id="282" r:id="rId22"/>
    <p:sldId id="269" r:id="rId23"/>
    <p:sldId id="277"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0"/>
    <p:restoredTop sz="94637"/>
  </p:normalViewPr>
  <p:slideViewPr>
    <p:cSldViewPr snapToGrid="0" snapToObjects="1">
      <p:cViewPr varScale="1">
        <p:scale>
          <a:sx n="82" d="100"/>
          <a:sy n="82" d="100"/>
        </p:scale>
        <p:origin x="176" y="4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A1073B4-70DD-DC44-B92E-58EAE28EE0D8}"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2AF5E3-3895-D94E-B81D-B8DB96CFBCEC}" type="slidenum">
              <a:rPr lang="en-US" smtClean="0"/>
              <a:t>‹#›</a:t>
            </a:fld>
            <a:endParaRPr lang="en-US"/>
          </a:p>
        </p:txBody>
      </p:sp>
    </p:spTree>
    <p:extLst>
      <p:ext uri="{BB962C8B-B14F-4D97-AF65-F5344CB8AC3E}">
        <p14:creationId xmlns:p14="http://schemas.microsoft.com/office/powerpoint/2010/main" val="27238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1073B4-70DD-DC44-B92E-58EAE28EE0D8}"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2AF5E3-3895-D94E-B81D-B8DB96CFBCEC}" type="slidenum">
              <a:rPr lang="en-US" smtClean="0"/>
              <a:t>‹#›</a:t>
            </a:fld>
            <a:endParaRPr lang="en-US"/>
          </a:p>
        </p:txBody>
      </p:sp>
    </p:spTree>
    <p:extLst>
      <p:ext uri="{BB962C8B-B14F-4D97-AF65-F5344CB8AC3E}">
        <p14:creationId xmlns:p14="http://schemas.microsoft.com/office/powerpoint/2010/main" val="1867770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1073B4-70DD-DC44-B92E-58EAE28EE0D8}"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2AF5E3-3895-D94E-B81D-B8DB96CFBCEC}" type="slidenum">
              <a:rPr lang="en-US" smtClean="0"/>
              <a:t>‹#›</a:t>
            </a:fld>
            <a:endParaRPr lang="en-US"/>
          </a:p>
        </p:txBody>
      </p:sp>
    </p:spTree>
    <p:extLst>
      <p:ext uri="{BB962C8B-B14F-4D97-AF65-F5344CB8AC3E}">
        <p14:creationId xmlns:p14="http://schemas.microsoft.com/office/powerpoint/2010/main" val="185217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1073B4-70DD-DC44-B92E-58EAE28EE0D8}"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2AF5E3-3895-D94E-B81D-B8DB96CFBCEC}" type="slidenum">
              <a:rPr lang="en-US" smtClean="0"/>
              <a:t>‹#›</a:t>
            </a:fld>
            <a:endParaRPr lang="en-US"/>
          </a:p>
        </p:txBody>
      </p:sp>
    </p:spTree>
    <p:extLst>
      <p:ext uri="{BB962C8B-B14F-4D97-AF65-F5344CB8AC3E}">
        <p14:creationId xmlns:p14="http://schemas.microsoft.com/office/powerpoint/2010/main" val="2104109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1073B4-70DD-DC44-B92E-58EAE28EE0D8}" type="datetimeFigureOut">
              <a:rPr lang="en-US" smtClean="0"/>
              <a:t>8/26/16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2AF5E3-3895-D94E-B81D-B8DB96CFBCEC}" type="slidenum">
              <a:rPr lang="en-US" smtClean="0"/>
              <a:t>‹#›</a:t>
            </a:fld>
            <a:endParaRPr lang="en-US"/>
          </a:p>
        </p:txBody>
      </p:sp>
    </p:spTree>
    <p:extLst>
      <p:ext uri="{BB962C8B-B14F-4D97-AF65-F5344CB8AC3E}">
        <p14:creationId xmlns:p14="http://schemas.microsoft.com/office/powerpoint/2010/main" val="102529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A1073B4-70DD-DC44-B92E-58EAE28EE0D8}" type="datetimeFigureOut">
              <a:rPr lang="en-US" smtClean="0"/>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2AF5E3-3895-D94E-B81D-B8DB96CFBCEC}" type="slidenum">
              <a:rPr lang="en-US" smtClean="0"/>
              <a:t>‹#›</a:t>
            </a:fld>
            <a:endParaRPr lang="en-US"/>
          </a:p>
        </p:txBody>
      </p:sp>
    </p:spTree>
    <p:extLst>
      <p:ext uri="{BB962C8B-B14F-4D97-AF65-F5344CB8AC3E}">
        <p14:creationId xmlns:p14="http://schemas.microsoft.com/office/powerpoint/2010/main" val="661793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1073B4-70DD-DC44-B92E-58EAE28EE0D8}" type="datetimeFigureOut">
              <a:rPr lang="en-US" smtClean="0"/>
              <a:t>8/26/16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2AF5E3-3895-D94E-B81D-B8DB96CFBCEC}" type="slidenum">
              <a:rPr lang="en-US" smtClean="0"/>
              <a:t>‹#›</a:t>
            </a:fld>
            <a:endParaRPr lang="en-US"/>
          </a:p>
        </p:txBody>
      </p:sp>
    </p:spTree>
    <p:extLst>
      <p:ext uri="{BB962C8B-B14F-4D97-AF65-F5344CB8AC3E}">
        <p14:creationId xmlns:p14="http://schemas.microsoft.com/office/powerpoint/2010/main" val="937916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1073B4-70DD-DC44-B92E-58EAE28EE0D8}" type="datetimeFigureOut">
              <a:rPr lang="en-US" smtClean="0"/>
              <a:t>8/26/16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2AF5E3-3895-D94E-B81D-B8DB96CFBCEC}" type="slidenum">
              <a:rPr lang="en-US" smtClean="0"/>
              <a:t>‹#›</a:t>
            </a:fld>
            <a:endParaRPr lang="en-US"/>
          </a:p>
        </p:txBody>
      </p:sp>
    </p:spTree>
    <p:extLst>
      <p:ext uri="{BB962C8B-B14F-4D97-AF65-F5344CB8AC3E}">
        <p14:creationId xmlns:p14="http://schemas.microsoft.com/office/powerpoint/2010/main" val="102943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1073B4-70DD-DC44-B92E-58EAE28EE0D8}" type="datetimeFigureOut">
              <a:rPr lang="en-US" smtClean="0"/>
              <a:t>8/26/16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2AF5E3-3895-D94E-B81D-B8DB96CFBCEC}" type="slidenum">
              <a:rPr lang="en-US" smtClean="0"/>
              <a:t>‹#›</a:t>
            </a:fld>
            <a:endParaRPr lang="en-US"/>
          </a:p>
        </p:txBody>
      </p:sp>
    </p:spTree>
    <p:extLst>
      <p:ext uri="{BB962C8B-B14F-4D97-AF65-F5344CB8AC3E}">
        <p14:creationId xmlns:p14="http://schemas.microsoft.com/office/powerpoint/2010/main" val="160902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073B4-70DD-DC44-B92E-58EAE28EE0D8}" type="datetimeFigureOut">
              <a:rPr lang="en-US" smtClean="0"/>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2AF5E3-3895-D94E-B81D-B8DB96CFBCEC}" type="slidenum">
              <a:rPr lang="en-US" smtClean="0"/>
              <a:t>‹#›</a:t>
            </a:fld>
            <a:endParaRPr lang="en-US"/>
          </a:p>
        </p:txBody>
      </p:sp>
    </p:spTree>
    <p:extLst>
      <p:ext uri="{BB962C8B-B14F-4D97-AF65-F5344CB8AC3E}">
        <p14:creationId xmlns:p14="http://schemas.microsoft.com/office/powerpoint/2010/main" val="1833782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073B4-70DD-DC44-B92E-58EAE28EE0D8}" type="datetimeFigureOut">
              <a:rPr lang="en-US" smtClean="0"/>
              <a:t>8/26/16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2AF5E3-3895-D94E-B81D-B8DB96CFBCEC}" type="slidenum">
              <a:rPr lang="en-US" smtClean="0"/>
              <a:t>‹#›</a:t>
            </a:fld>
            <a:endParaRPr lang="en-US"/>
          </a:p>
        </p:txBody>
      </p:sp>
    </p:spTree>
    <p:extLst>
      <p:ext uri="{BB962C8B-B14F-4D97-AF65-F5344CB8AC3E}">
        <p14:creationId xmlns:p14="http://schemas.microsoft.com/office/powerpoint/2010/main" val="18382559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1073B4-70DD-DC44-B92E-58EAE28EE0D8}" type="datetimeFigureOut">
              <a:rPr lang="en-US" smtClean="0"/>
              <a:t>8/26/16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AF5E3-3895-D94E-B81D-B8DB96CFBCEC}" type="slidenum">
              <a:rPr lang="en-US" smtClean="0"/>
              <a:t>‹#›</a:t>
            </a:fld>
            <a:endParaRPr lang="en-US"/>
          </a:p>
        </p:txBody>
      </p:sp>
    </p:spTree>
    <p:extLst>
      <p:ext uri="{BB962C8B-B14F-4D97-AF65-F5344CB8AC3E}">
        <p14:creationId xmlns:p14="http://schemas.microsoft.com/office/powerpoint/2010/main" val="1337417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searchgate.net/publication/247957486_NOAA_Signal_Decoding_And_Image_Processing_Using_GNU-Radio" TargetMode="Externa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rrl.org/files/file/Technology/tis/info/pdf/8506025.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IIT-H</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955193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95" y="0"/>
            <a:ext cx="11523419" cy="61641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2125982" y="6284257"/>
            <a:ext cx="914128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smtClean="0">
                <a:ln>
                  <a:noFill/>
                </a:ln>
                <a:solidFill>
                  <a:schemeClr val="tx1"/>
                </a:solidFill>
                <a:effectLst/>
                <a:latin typeface="Arial" charset="0"/>
              </a:rPr>
              <a:t>Main </a:t>
            </a:r>
            <a:r>
              <a:rPr kumimoji="0" lang="en-US" altLang="en-US" sz="2200" b="0" i="0" u="none" strike="noStrike" cap="none" normalizeH="0" baseline="0" dirty="0">
                <a:ln>
                  <a:noFill/>
                </a:ln>
                <a:solidFill>
                  <a:schemeClr val="tx1"/>
                </a:solidFill>
                <a:effectLst/>
                <a:latin typeface="Arial" charset="0"/>
              </a:rPr>
              <a:t>window of </a:t>
            </a:r>
            <a:r>
              <a:rPr kumimoji="0" lang="en-US" altLang="en-US" sz="2200" b="1" i="0" u="none" strike="noStrike" cap="none" normalizeH="0" baseline="0" dirty="0" err="1">
                <a:ln>
                  <a:noFill/>
                </a:ln>
                <a:solidFill>
                  <a:schemeClr val="tx1"/>
                </a:solidFill>
                <a:effectLst/>
                <a:latin typeface="Arial" charset="0"/>
              </a:rPr>
              <a:t>gpredict</a:t>
            </a:r>
            <a:r>
              <a:rPr kumimoji="0" lang="en-US" altLang="en-US" sz="2200" b="1" i="0" u="none" strike="noStrike" cap="none" normalizeH="0" baseline="0" dirty="0">
                <a:ln>
                  <a:noFill/>
                </a:ln>
                <a:solidFill>
                  <a:schemeClr val="tx1"/>
                </a:solidFill>
                <a:effectLst/>
                <a:latin typeface="Arial" charset="0"/>
              </a:rPr>
              <a:t> </a:t>
            </a:r>
            <a:r>
              <a:rPr kumimoji="0" lang="en-US" altLang="en-US" sz="2200" i="0" u="none" strike="noStrike" cap="none" normalizeH="0" baseline="0" dirty="0">
                <a:ln>
                  <a:noFill/>
                </a:ln>
                <a:solidFill>
                  <a:schemeClr val="tx1"/>
                </a:solidFill>
                <a:effectLst/>
                <a:latin typeface="Arial" charset="0"/>
              </a:rPr>
              <a:t>software used to track NOAA Satellite.</a:t>
            </a:r>
          </a:p>
        </p:txBody>
      </p:sp>
    </p:spTree>
    <p:extLst>
      <p:ext uri="{BB962C8B-B14F-4D97-AF65-F5344CB8AC3E}">
        <p14:creationId xmlns:p14="http://schemas.microsoft.com/office/powerpoint/2010/main" val="18652332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30807" y="5765369"/>
            <a:ext cx="3613043" cy="613071"/>
          </a:xfrm>
        </p:spPr>
        <p:txBody>
          <a:bodyPr/>
          <a:lstStyle/>
          <a:p>
            <a:pPr marL="0" indent="0">
              <a:lnSpc>
                <a:spcPct val="100000"/>
              </a:lnSpc>
              <a:spcBef>
                <a:spcPts val="0"/>
              </a:spcBef>
              <a:buNone/>
            </a:pPr>
            <a:r>
              <a:rPr lang="en-US" smtClean="0"/>
              <a:t>NOAA </a:t>
            </a:r>
            <a:r>
              <a:rPr lang="en-US" dirty="0"/>
              <a:t>Satellite Receiver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p:nvPr/>
        </p:nvPicPr>
        <p:blipFill>
          <a:blip r:embed="rId2"/>
          <a:stretch>
            <a:fillRect/>
          </a:stretch>
        </p:blipFill>
        <p:spPr>
          <a:xfrm>
            <a:off x="232475" y="356461"/>
            <a:ext cx="11809708" cy="5408908"/>
          </a:xfrm>
          <a:prstGeom prst="rect">
            <a:avLst/>
          </a:prstGeom>
        </p:spPr>
      </p:pic>
    </p:spTree>
    <p:extLst>
      <p:ext uri="{BB962C8B-B14F-4D97-AF65-F5344CB8AC3E}">
        <p14:creationId xmlns:p14="http://schemas.microsoft.com/office/powerpoint/2010/main" val="1192849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Demodulation and display of images</a:t>
            </a:r>
            <a:endParaRPr lang="en-US" dirty="0"/>
          </a:p>
        </p:txBody>
      </p:sp>
      <p:sp>
        <p:nvSpPr>
          <p:cNvPr id="3" name="Content Placeholder 2"/>
          <p:cNvSpPr>
            <a:spLocks noGrp="1"/>
          </p:cNvSpPr>
          <p:nvPr>
            <p:ph idx="1"/>
          </p:nvPr>
        </p:nvSpPr>
        <p:spPr>
          <a:xfrm>
            <a:off x="838200" y="1534332"/>
            <a:ext cx="10515600" cy="4642631"/>
          </a:xfrm>
        </p:spPr>
        <p:txBody>
          <a:bodyPr>
            <a:normAutofit/>
          </a:bodyPr>
          <a:lstStyle/>
          <a:p>
            <a:r>
              <a:rPr lang="en-US" dirty="0"/>
              <a:t>Once the signal is received, the audio tones must be </a:t>
            </a:r>
            <a:r>
              <a:rPr lang="en-US" dirty="0" smtClean="0"/>
              <a:t>demodulated </a:t>
            </a:r>
            <a:r>
              <a:rPr lang="en-US" dirty="0"/>
              <a:t>to represent varying levels of visible and inferred energy as processed by the satellite radiometer. </a:t>
            </a:r>
            <a:endParaRPr lang="en-US" dirty="0" smtClean="0"/>
          </a:p>
          <a:p>
            <a:r>
              <a:rPr lang="en-US" dirty="0" smtClean="0"/>
              <a:t>At </a:t>
            </a:r>
            <a:r>
              <a:rPr lang="en-US" dirty="0"/>
              <a:t>the receiver, the satellite transmissions are detected as 2400 Hz AM modulated </a:t>
            </a:r>
            <a:r>
              <a:rPr lang="en-US" dirty="0" smtClean="0"/>
              <a:t>signal. </a:t>
            </a:r>
            <a:endParaRPr lang="en-US" dirty="0"/>
          </a:p>
          <a:p>
            <a:r>
              <a:rPr lang="en-US" dirty="0" smtClean="0"/>
              <a:t>How can we demodulate AM signals? There </a:t>
            </a:r>
            <a:r>
              <a:rPr lang="en-US" dirty="0"/>
              <a:t>are two ways this </a:t>
            </a:r>
            <a:r>
              <a:rPr lang="en-US" dirty="0" smtClean="0"/>
              <a:t>can be </a:t>
            </a:r>
            <a:r>
              <a:rPr lang="en-US" dirty="0"/>
              <a:t>accomplished:  using GNURADIO or using Python.</a:t>
            </a:r>
            <a:r>
              <a:rPr lang="en-US" dirty="0" smtClean="0">
                <a:effectLst/>
              </a:rPr>
              <a:t> </a:t>
            </a:r>
          </a:p>
          <a:p>
            <a:pPr marL="0" indent="0">
              <a:buNone/>
            </a:pPr>
            <a:r>
              <a:rPr lang="en-US" dirty="0" smtClean="0">
                <a:effectLst/>
              </a:rPr>
              <a:t>The Python file </a:t>
            </a:r>
            <a:r>
              <a:rPr lang="en-US" dirty="0" err="1" smtClean="0">
                <a:effectLst/>
              </a:rPr>
              <a:t>NOAA.py</a:t>
            </a:r>
            <a:r>
              <a:rPr lang="en-US" dirty="0" smtClean="0">
                <a:effectLst/>
              </a:rPr>
              <a:t> can be found on the </a:t>
            </a:r>
            <a:r>
              <a:rPr lang="en-US" dirty="0" err="1" smtClean="0">
                <a:effectLst/>
              </a:rPr>
              <a:t>Github</a:t>
            </a:r>
            <a:r>
              <a:rPr lang="en-US" dirty="0" smtClean="0">
                <a:effectLst/>
              </a:rPr>
              <a:t> repository.</a:t>
            </a:r>
            <a:endParaRPr lang="en-US" dirty="0"/>
          </a:p>
        </p:txBody>
      </p:sp>
    </p:spTree>
    <p:extLst>
      <p:ext uri="{BB962C8B-B14F-4D97-AF65-F5344CB8AC3E}">
        <p14:creationId xmlns:p14="http://schemas.microsoft.com/office/powerpoint/2010/main" val="8367979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0753"/>
          </a:xfrm>
        </p:spPr>
        <p:txBody>
          <a:bodyPr/>
          <a:lstStyle/>
          <a:p>
            <a:r>
              <a:rPr lang="en-US" smtClean="0"/>
              <a:t>Using GNU Radio to decode </a:t>
            </a:r>
            <a:endParaRPr lang="en-US"/>
          </a:p>
        </p:txBody>
      </p:sp>
      <p:sp>
        <p:nvSpPr>
          <p:cNvPr id="3" name="Content Placeholder 2"/>
          <p:cNvSpPr>
            <a:spLocks noGrp="1"/>
          </p:cNvSpPr>
          <p:nvPr>
            <p:ph idx="1"/>
          </p:nvPr>
        </p:nvSpPr>
        <p:spPr>
          <a:xfrm>
            <a:off x="838200" y="1115878"/>
            <a:ext cx="10515600" cy="5331417"/>
          </a:xfrm>
        </p:spPr>
        <p:txBody>
          <a:bodyPr>
            <a:normAutofit/>
          </a:bodyPr>
          <a:lstStyle/>
          <a:p>
            <a:pPr marL="0" indent="0">
              <a:buNone/>
            </a:pPr>
            <a:r>
              <a:rPr lang="en-US" sz="2500" dirty="0" smtClean="0"/>
              <a:t>For </a:t>
            </a:r>
            <a:r>
              <a:rPr lang="en-US" sz="2500" dirty="0"/>
              <a:t>this project, we use the GNU Radio Companion tool. It provides a graphic model for assembling a set of signal processing modules. </a:t>
            </a:r>
            <a:endParaRPr lang="en-US" sz="2500" dirty="0" smtClean="0"/>
          </a:p>
          <a:p>
            <a:pPr marL="0" indent="0">
              <a:buNone/>
            </a:pPr>
            <a:r>
              <a:rPr lang="en-US" sz="2500" dirty="0" smtClean="0"/>
              <a:t>Install GNU Radio and open GRC by typing ‘</a:t>
            </a:r>
            <a:r>
              <a:rPr lang="en-US" sz="2500" dirty="0" err="1" smtClean="0"/>
              <a:t>gnuradio</a:t>
            </a:r>
            <a:r>
              <a:rPr lang="en-US" sz="2500" dirty="0" smtClean="0"/>
              <a:t>-companion’ on the terminal.</a:t>
            </a:r>
          </a:p>
          <a:p>
            <a:pPr marL="0" indent="0">
              <a:buNone/>
            </a:pPr>
            <a:endParaRPr lang="en-US" sz="2500" dirty="0" smtClean="0"/>
          </a:p>
          <a:p>
            <a:pPr marL="0" indent="0">
              <a:buNone/>
            </a:pPr>
            <a:r>
              <a:rPr lang="en-US" sz="2500" dirty="0" smtClean="0"/>
              <a:t>What do we know from the recorded NOAA files?</a:t>
            </a:r>
            <a:endParaRPr lang="en-US" sz="2500" dirty="0"/>
          </a:p>
          <a:p>
            <a:r>
              <a:rPr lang="en-US" sz="2500" dirty="0" smtClean="0"/>
              <a:t>Decoding process - After recording </a:t>
            </a:r>
            <a:r>
              <a:rPr lang="en-US" sz="2500" dirty="0"/>
              <a:t>the satellite signal, the recorded </a:t>
            </a:r>
            <a:r>
              <a:rPr lang="en-US" sz="2500" dirty="0" smtClean="0"/>
              <a:t>wav </a:t>
            </a:r>
            <a:r>
              <a:rPr lang="en-US" sz="2500" dirty="0"/>
              <a:t>file itself is an AM modulated signal. The AM subcarrier on 2400 Hz modulates image data, as amplitude variation along a gray scale. Each word is sampled using 8 bits/pixel along one row, which lasts exactly 0.5 seconds. The sampling rate of the recorded wav file is 11025 Hz. </a:t>
            </a:r>
          </a:p>
        </p:txBody>
      </p:sp>
    </p:spTree>
    <p:extLst>
      <p:ext uri="{BB962C8B-B14F-4D97-AF65-F5344CB8AC3E}">
        <p14:creationId xmlns:p14="http://schemas.microsoft.com/office/powerpoint/2010/main" val="1947606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774916"/>
            <a:ext cx="10515600" cy="1937288"/>
          </a:xfrm>
        </p:spPr>
        <p:txBody>
          <a:bodyPr>
            <a:normAutofit fontScale="92500" lnSpcReduction="20000"/>
          </a:bodyPr>
          <a:lstStyle/>
          <a:p>
            <a:r>
              <a:rPr lang="en-US" dirty="0" smtClean="0"/>
              <a:t>At this point, read the research paper at </a:t>
            </a:r>
            <a:r>
              <a:rPr lang="en-US" dirty="0">
                <a:hlinkClick r:id="rId2"/>
              </a:rPr>
              <a:t>https://www.researchgate.net/publication/247957486_NOAA_Signal_Decoding_And_Image_Processing_Using_GNU-Radio</a:t>
            </a:r>
            <a:r>
              <a:rPr lang="en-US" dirty="0" smtClean="0"/>
              <a:t> to get a complete understanding.</a:t>
            </a:r>
          </a:p>
          <a:p>
            <a:r>
              <a:rPr lang="en-US" dirty="0" smtClean="0"/>
              <a:t>Try to explore GNU Radio and build the system shown below (taken from research paper).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700" y="3208149"/>
            <a:ext cx="7598599" cy="3223648"/>
          </a:xfrm>
          <a:prstGeom prst="rect">
            <a:avLst/>
          </a:prstGeom>
        </p:spPr>
      </p:pic>
    </p:spTree>
    <p:extLst>
      <p:ext uri="{BB962C8B-B14F-4D97-AF65-F5344CB8AC3E}">
        <p14:creationId xmlns:p14="http://schemas.microsoft.com/office/powerpoint/2010/main" val="20042745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74915"/>
            <a:ext cx="10515600" cy="5579390"/>
          </a:xfrm>
        </p:spPr>
        <p:txBody>
          <a:bodyPr>
            <a:normAutofit/>
          </a:bodyPr>
          <a:lstStyle/>
          <a:p>
            <a:pPr marL="0" indent="0">
              <a:buNone/>
            </a:pPr>
            <a:r>
              <a:rPr lang="en-US" sz="3000" dirty="0" smtClean="0"/>
              <a:t>The following blocks can be found on GRC to construct the decoder.</a:t>
            </a:r>
          </a:p>
          <a:p>
            <a:r>
              <a:rPr lang="en-US" sz="3000" b="1" dirty="0" smtClean="0"/>
              <a:t>WAV file source: </a:t>
            </a:r>
            <a:r>
              <a:rPr lang="en-US" sz="3000" dirty="0"/>
              <a:t>O</a:t>
            </a:r>
            <a:r>
              <a:rPr lang="en-US" sz="3000" dirty="0" smtClean="0"/>
              <a:t>n GRC, find this block and choose ‘</a:t>
            </a:r>
            <a:r>
              <a:rPr lang="fi-FI" sz="3000" dirty="0" smtClean="0"/>
              <a:t>090729 1428 noaa-18.wav’ as </a:t>
            </a:r>
            <a:r>
              <a:rPr lang="fi-FI" sz="3000" dirty="0" err="1" smtClean="0"/>
              <a:t>the</a:t>
            </a:r>
            <a:r>
              <a:rPr lang="fi-FI" sz="3000" dirty="0" smtClean="0"/>
              <a:t> </a:t>
            </a:r>
            <a:r>
              <a:rPr lang="fi-FI" sz="3000" dirty="0" err="1" smtClean="0"/>
              <a:t>file</a:t>
            </a:r>
            <a:r>
              <a:rPr lang="fi-FI" sz="3000" dirty="0" smtClean="0"/>
              <a:t> – </a:t>
            </a:r>
            <a:r>
              <a:rPr lang="fi-FI" sz="3000" dirty="0" err="1" smtClean="0"/>
              <a:t>this</a:t>
            </a:r>
            <a:r>
              <a:rPr lang="fi-FI" sz="3000" dirty="0" smtClean="0"/>
              <a:t> is a </a:t>
            </a:r>
            <a:r>
              <a:rPr lang="fi-FI" sz="3000" dirty="0" err="1" smtClean="0"/>
              <a:t>recorded</a:t>
            </a:r>
            <a:r>
              <a:rPr lang="fi-FI" sz="3000" dirty="0" smtClean="0"/>
              <a:t> </a:t>
            </a:r>
            <a:r>
              <a:rPr lang="fi-FI" sz="3000" dirty="0" err="1" smtClean="0"/>
              <a:t>file</a:t>
            </a:r>
            <a:r>
              <a:rPr lang="fi-FI" sz="3000" dirty="0" smtClean="0"/>
              <a:t> </a:t>
            </a:r>
            <a:r>
              <a:rPr lang="fi-FI" sz="3000" dirty="0" err="1" smtClean="0"/>
              <a:t>that</a:t>
            </a:r>
            <a:r>
              <a:rPr lang="fi-FI" sz="3000" dirty="0" smtClean="0"/>
              <a:t> </a:t>
            </a:r>
            <a:r>
              <a:rPr lang="fi-FI" sz="3000" dirty="0" err="1" smtClean="0"/>
              <a:t>can</a:t>
            </a:r>
            <a:r>
              <a:rPr lang="fi-FI" sz="3000" dirty="0" smtClean="0"/>
              <a:t> </a:t>
            </a:r>
            <a:r>
              <a:rPr lang="fi-FI" sz="3000" dirty="0" err="1" smtClean="0"/>
              <a:t>be</a:t>
            </a:r>
            <a:r>
              <a:rPr lang="fi-FI" sz="3000" dirty="0" smtClean="0"/>
              <a:t> </a:t>
            </a:r>
            <a:r>
              <a:rPr lang="fi-FI" sz="3000" dirty="0" err="1" smtClean="0"/>
              <a:t>found</a:t>
            </a:r>
            <a:r>
              <a:rPr lang="fi-FI" sz="3000" dirty="0" smtClean="0"/>
              <a:t> on </a:t>
            </a:r>
            <a:r>
              <a:rPr lang="fi-FI" sz="3000" dirty="0" err="1" smtClean="0"/>
              <a:t>github</a:t>
            </a:r>
            <a:r>
              <a:rPr lang="fi-FI" sz="3000" dirty="0" smtClean="0"/>
              <a:t>. Under ’</a:t>
            </a:r>
            <a:r>
              <a:rPr lang="fi-FI" sz="3000" dirty="0" err="1" smtClean="0"/>
              <a:t>Repeat</a:t>
            </a:r>
            <a:r>
              <a:rPr lang="fi-FI" sz="3000" dirty="0" smtClean="0"/>
              <a:t>’ option, select No.</a:t>
            </a:r>
            <a:endParaRPr lang="en-US" sz="3000" dirty="0" smtClean="0"/>
          </a:p>
          <a:p>
            <a:r>
              <a:rPr lang="en-US" sz="3000" b="1" dirty="0"/>
              <a:t>LOW PASS </a:t>
            </a:r>
            <a:r>
              <a:rPr lang="en-US" sz="3000" b="1" dirty="0" smtClean="0"/>
              <a:t>Filter:</a:t>
            </a:r>
            <a:r>
              <a:rPr lang="en-US" sz="3000" dirty="0" smtClean="0"/>
              <a:t> The </a:t>
            </a:r>
            <a:r>
              <a:rPr lang="en-US" sz="3000" dirty="0"/>
              <a:t>recorded wave file is first passed through a low pass filter to remove the higher frequency components that could affect the quality of the decided image. The cutoff frequency is chosen </a:t>
            </a:r>
            <a:r>
              <a:rPr lang="en-US" sz="3000" dirty="0" smtClean="0"/>
              <a:t>such that </a:t>
            </a:r>
            <a:r>
              <a:rPr lang="en-US" sz="3000" dirty="0"/>
              <a:t>it would pass the components around 2.4 KHz, the carrier frequency. </a:t>
            </a:r>
            <a:r>
              <a:rPr lang="en-US" sz="3000" dirty="0" smtClean="0"/>
              <a:t>[Decimation = 1, Gain = 1, Sample rate = 11025, Cut-off frequency = 4200, Transition width = 200]</a:t>
            </a:r>
          </a:p>
          <a:p>
            <a:endParaRPr lang="en-US" sz="3000" dirty="0"/>
          </a:p>
          <a:p>
            <a:endParaRPr lang="en-US" sz="3000" dirty="0"/>
          </a:p>
        </p:txBody>
      </p:sp>
    </p:spTree>
    <p:extLst>
      <p:ext uri="{BB962C8B-B14F-4D97-AF65-F5344CB8AC3E}">
        <p14:creationId xmlns:p14="http://schemas.microsoft.com/office/powerpoint/2010/main" val="2025986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57939"/>
            <a:ext cx="10515600" cy="5619024"/>
          </a:xfrm>
        </p:spPr>
        <p:txBody>
          <a:bodyPr>
            <a:normAutofit lnSpcReduction="10000"/>
          </a:bodyPr>
          <a:lstStyle/>
          <a:p>
            <a:r>
              <a:rPr lang="en-US" b="1" dirty="0"/>
              <a:t>Rational </a:t>
            </a:r>
            <a:r>
              <a:rPr lang="en-US" b="1" dirty="0" err="1"/>
              <a:t>Resampler</a:t>
            </a:r>
            <a:r>
              <a:rPr lang="en-US" b="1" dirty="0"/>
              <a:t> 1:</a:t>
            </a:r>
            <a:r>
              <a:rPr lang="en-US" dirty="0"/>
              <a:t> After that, </a:t>
            </a:r>
            <a:r>
              <a:rPr lang="en-US" i="1" dirty="0"/>
              <a:t>rational </a:t>
            </a:r>
            <a:r>
              <a:rPr lang="en-US" i="1" dirty="0" err="1"/>
              <a:t>resampler</a:t>
            </a:r>
            <a:r>
              <a:rPr lang="en-US" dirty="0"/>
              <a:t> block is used to resample the filtered signal to 9.6 KHz. The 9.6 KHz signal represents four samples for each word of the AM 2.4 KHz signal. Therefore, we have four samples/period and the samples come with 90-degree phase shift. [Interpolation = 9600, Decimation = 11025</a:t>
            </a:r>
            <a:r>
              <a:rPr lang="en-US" dirty="0" smtClean="0"/>
              <a:t>]</a:t>
            </a:r>
            <a:endParaRPr lang="en-US" dirty="0"/>
          </a:p>
          <a:p>
            <a:pPr marL="0" indent="0">
              <a:buNone/>
            </a:pPr>
            <a:r>
              <a:rPr lang="en-US" dirty="0"/>
              <a:t>Note: Connect two WX GUI FFT Sink blocks at the input and output of the low pass filter to visualize the operation in real-time</a:t>
            </a:r>
            <a:r>
              <a:rPr lang="en-US" dirty="0" smtClean="0"/>
              <a:t>.</a:t>
            </a:r>
          </a:p>
          <a:p>
            <a:r>
              <a:rPr lang="en-US" b="1" dirty="0"/>
              <a:t>Float to Complex, skip head, Keep 1 in N: </a:t>
            </a:r>
            <a:r>
              <a:rPr lang="en-US" dirty="0"/>
              <a:t>Using two consecutive samples we can detect the instantaneous amplitude of the AM 2.4 KHz signal at a rate of 4.8 KHz. The amplitude will be A = </a:t>
            </a:r>
            <a:r>
              <a:rPr lang="en-US" dirty="0" err="1"/>
              <a:t>sqrt</a:t>
            </a:r>
            <a:r>
              <a:rPr lang="en-US" dirty="0"/>
              <a:t> (x</a:t>
            </a:r>
            <a:r>
              <a:rPr lang="en-US" baseline="30000" dirty="0"/>
              <a:t>2 </a:t>
            </a:r>
            <a:r>
              <a:rPr lang="en-US" dirty="0"/>
              <a:t>+ y</a:t>
            </a:r>
            <a:r>
              <a:rPr lang="en-US" baseline="30000" dirty="0"/>
              <a:t>2</a:t>
            </a:r>
            <a:r>
              <a:rPr lang="en-US" dirty="0"/>
              <a:t>), if every pair of two consecutive samples is converted to a complex number V = x + </a:t>
            </a:r>
            <a:r>
              <a:rPr lang="en-US" dirty="0" err="1"/>
              <a:t>iy</a:t>
            </a:r>
            <a:r>
              <a:rPr lang="en-US" dirty="0"/>
              <a:t>, where x and y are float variables. The real and imaginary parts are interleaved as float variables in the signal, use Skip Head and Keep 1 in N blocks to obtain these parts. This will be fed to the Complex to Mag block. </a:t>
            </a:r>
          </a:p>
          <a:p>
            <a:pPr marL="0" indent="0">
              <a:buNone/>
            </a:pPr>
            <a:endParaRPr lang="en-US" dirty="0"/>
          </a:p>
          <a:p>
            <a:endParaRPr lang="en-US" dirty="0"/>
          </a:p>
        </p:txBody>
      </p:sp>
    </p:spTree>
    <p:extLst>
      <p:ext uri="{BB962C8B-B14F-4D97-AF65-F5344CB8AC3E}">
        <p14:creationId xmlns:p14="http://schemas.microsoft.com/office/powerpoint/2010/main" val="10733578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0194" y="557940"/>
            <a:ext cx="10515600" cy="5966845"/>
          </a:xfrm>
        </p:spPr>
        <p:txBody>
          <a:bodyPr>
            <a:normAutofit/>
          </a:bodyPr>
          <a:lstStyle/>
          <a:p>
            <a:r>
              <a:rPr lang="en-US" b="1" dirty="0" smtClean="0"/>
              <a:t>Complex </a:t>
            </a:r>
            <a:r>
              <a:rPr lang="en-US" b="1" dirty="0"/>
              <a:t>to Mag: </a:t>
            </a:r>
            <a:r>
              <a:rPr lang="en-US" dirty="0" smtClean="0"/>
              <a:t>The </a:t>
            </a:r>
            <a:r>
              <a:rPr lang="en-US" dirty="0"/>
              <a:t>block Complex to Magnitude acts like an AM demodulator and thus the signal caring the useful data about the image is present at the output of the block.</a:t>
            </a:r>
            <a:r>
              <a:rPr lang="en-US" dirty="0" smtClean="0">
                <a:effectLst/>
              </a:rPr>
              <a:t> </a:t>
            </a:r>
          </a:p>
          <a:p>
            <a:r>
              <a:rPr lang="en-US" b="1" dirty="0"/>
              <a:t>Rational </a:t>
            </a:r>
            <a:r>
              <a:rPr lang="en-US" b="1" dirty="0" err="1"/>
              <a:t>Resampler</a:t>
            </a:r>
            <a:r>
              <a:rPr lang="en-US" b="1" dirty="0"/>
              <a:t> </a:t>
            </a:r>
            <a:r>
              <a:rPr lang="en-US" b="1" dirty="0" smtClean="0"/>
              <a:t>2:</a:t>
            </a:r>
            <a:r>
              <a:rPr lang="en-US" dirty="0" smtClean="0"/>
              <a:t> The </a:t>
            </a:r>
            <a:r>
              <a:rPr lang="en-US" dirty="0"/>
              <a:t>demodulated signal is not yet ready for saving because the true symbol rate in APT format is 4.16 KHz. The second ration </a:t>
            </a:r>
            <a:r>
              <a:rPr lang="en-US" dirty="0" err="1"/>
              <a:t>resampler</a:t>
            </a:r>
            <a:r>
              <a:rPr lang="en-US" dirty="0"/>
              <a:t> is used to resample it to 4.16 KHz</a:t>
            </a:r>
            <a:r>
              <a:rPr lang="en-US" dirty="0" smtClean="0"/>
              <a:t>. [Interpolation = 4160, Decimation = 4800]</a:t>
            </a:r>
          </a:p>
          <a:p>
            <a:r>
              <a:rPr lang="en-US" b="1" dirty="0"/>
              <a:t>Multiply </a:t>
            </a:r>
            <a:r>
              <a:rPr lang="en-US" b="1" dirty="0" smtClean="0"/>
              <a:t>constant:</a:t>
            </a:r>
            <a:r>
              <a:rPr lang="en-US" dirty="0" smtClean="0"/>
              <a:t> This </a:t>
            </a:r>
            <a:r>
              <a:rPr lang="en-US" dirty="0"/>
              <a:t>block is used to expand the range of the signal between 0 and 255 to make it ready for saving. This range happens to be equal to the number we can render </a:t>
            </a:r>
            <a:r>
              <a:rPr lang="en-US" dirty="0" smtClean="0"/>
              <a:t>using </a:t>
            </a:r>
            <a:r>
              <a:rPr lang="en-US" dirty="0"/>
              <a:t>eight bits</a:t>
            </a:r>
            <a:r>
              <a:rPr lang="en-US" dirty="0" smtClean="0"/>
              <a:t>. [Constant = 255]</a:t>
            </a:r>
            <a:endParaRPr lang="en-US" dirty="0"/>
          </a:p>
          <a:p>
            <a:endParaRPr lang="en-US" dirty="0"/>
          </a:p>
        </p:txBody>
      </p:sp>
      <p:sp>
        <p:nvSpPr>
          <p:cNvPr id="14" name="Rectangle 12"/>
          <p:cNvSpPr>
            <a:spLocks noChangeArrowheads="1"/>
          </p:cNvSpPr>
          <p:nvPr/>
        </p:nvSpPr>
        <p:spPr bwMode="auto">
          <a:xfrm>
            <a:off x="294469" y="1394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474634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4434"/>
            <a:ext cx="10515600" cy="5572529"/>
          </a:xfrm>
        </p:spPr>
        <p:txBody>
          <a:bodyPr>
            <a:normAutofit/>
          </a:bodyPr>
          <a:lstStyle/>
          <a:p>
            <a:r>
              <a:rPr lang="en-US" b="1" dirty="0"/>
              <a:t>Float to </a:t>
            </a:r>
            <a:r>
              <a:rPr lang="en-US" b="1" dirty="0" err="1"/>
              <a:t>UCHar</a:t>
            </a:r>
            <a:r>
              <a:rPr lang="en-US" b="1" dirty="0"/>
              <a:t>: </a:t>
            </a:r>
            <a:r>
              <a:rPr lang="en-US" dirty="0" smtClean="0"/>
              <a:t>This </a:t>
            </a:r>
            <a:r>
              <a:rPr lang="en-US" dirty="0"/>
              <a:t>block is used to convert float numbers to unsigned char which is appropriate for saving the data file at the end</a:t>
            </a:r>
            <a:r>
              <a:rPr lang="en-US" dirty="0" smtClean="0"/>
              <a:t>.</a:t>
            </a:r>
          </a:p>
          <a:p>
            <a:r>
              <a:rPr lang="en-US" b="1" dirty="0"/>
              <a:t>Skip </a:t>
            </a:r>
            <a:r>
              <a:rPr lang="en-US" b="1" dirty="0" smtClean="0"/>
              <a:t>head:</a:t>
            </a:r>
            <a:r>
              <a:rPr lang="en-US" dirty="0" smtClean="0"/>
              <a:t> To skip </a:t>
            </a:r>
            <a:r>
              <a:rPr lang="en-US" dirty="0"/>
              <a:t>the first row of the data which is usually not a complete row</a:t>
            </a:r>
            <a:r>
              <a:rPr lang="en-US" dirty="0" smtClean="0"/>
              <a:t>. [</a:t>
            </a:r>
            <a:r>
              <a:rPr lang="en-US" dirty="0" err="1" smtClean="0"/>
              <a:t>Num</a:t>
            </a:r>
            <a:r>
              <a:rPr lang="en-US" dirty="0" smtClean="0"/>
              <a:t> items = 1750]</a:t>
            </a:r>
          </a:p>
          <a:p>
            <a:r>
              <a:rPr lang="en-US" b="1" dirty="0"/>
              <a:t>File </a:t>
            </a:r>
            <a:r>
              <a:rPr lang="en-US" b="1" dirty="0" smtClean="0"/>
              <a:t>Sink:</a:t>
            </a:r>
            <a:r>
              <a:rPr lang="en-US" dirty="0" smtClean="0"/>
              <a:t> Finally</a:t>
            </a:r>
            <a:r>
              <a:rPr lang="en-US" dirty="0"/>
              <a:t>, the signal is saved as is, in a .</a:t>
            </a:r>
            <a:r>
              <a:rPr lang="en-US" dirty="0" err="1"/>
              <a:t>dat</a:t>
            </a:r>
            <a:r>
              <a:rPr lang="en-US" dirty="0"/>
              <a:t> file, by this last block</a:t>
            </a:r>
            <a:r>
              <a:rPr lang="en-US" dirty="0" smtClean="0"/>
              <a:t>.</a:t>
            </a:r>
            <a:endParaRPr lang="en-US" dirty="0"/>
          </a:p>
          <a:p>
            <a:pPr marL="0" indent="0">
              <a:buNone/>
            </a:pPr>
            <a:r>
              <a:rPr lang="en-US" dirty="0"/>
              <a:t>[</a:t>
            </a:r>
            <a:r>
              <a:rPr lang="en-US" dirty="0" err="1" smtClean="0"/>
              <a:t>Github</a:t>
            </a:r>
            <a:r>
              <a:rPr lang="en-US" dirty="0" smtClean="0"/>
              <a:t> instruction - The .</a:t>
            </a:r>
            <a:r>
              <a:rPr lang="en-US" dirty="0" err="1" smtClean="0"/>
              <a:t>dat</a:t>
            </a:r>
            <a:r>
              <a:rPr lang="en-US" dirty="0" smtClean="0"/>
              <a:t> file must </a:t>
            </a:r>
            <a:r>
              <a:rPr lang="en-US" dirty="0"/>
              <a:t>be converted to </a:t>
            </a:r>
            <a:r>
              <a:rPr lang="en-US" dirty="0" err="1"/>
              <a:t>png</a:t>
            </a:r>
            <a:r>
              <a:rPr lang="en-US" dirty="0"/>
              <a:t> format to view the image. This can be done </a:t>
            </a:r>
            <a:r>
              <a:rPr lang="en-US" dirty="0" smtClean="0"/>
              <a:t>on the terminal via </a:t>
            </a:r>
          </a:p>
          <a:p>
            <a:pPr marL="0" indent="0">
              <a:buNone/>
            </a:pPr>
            <a:r>
              <a:rPr lang="en-US" dirty="0" smtClean="0"/>
              <a:t>convert -size 2080x1024 -depth 8 </a:t>
            </a:r>
            <a:r>
              <a:rPr lang="en-US" dirty="0" err="1" smtClean="0"/>
              <a:t>gray:output.dat</a:t>
            </a:r>
            <a:r>
              <a:rPr lang="en-US" dirty="0" smtClean="0"/>
              <a:t> </a:t>
            </a:r>
            <a:r>
              <a:rPr lang="en-US" dirty="0" err="1" smtClean="0"/>
              <a:t>output.png</a:t>
            </a:r>
            <a:r>
              <a:rPr lang="en-US" dirty="0" smtClean="0"/>
              <a:t>]</a:t>
            </a:r>
            <a:endParaRPr lang="en-US" dirty="0"/>
          </a:p>
          <a:p>
            <a:pPr marL="0" indent="0">
              <a:buNone/>
            </a:pPr>
            <a:endParaRPr lang="en-US" dirty="0" smtClean="0"/>
          </a:p>
          <a:p>
            <a:pPr marL="0" indent="0">
              <a:buNone/>
            </a:pPr>
            <a:r>
              <a:rPr lang="en-US" dirty="0" smtClean="0"/>
              <a:t>Now you can use this to decode live images over Hyderabad!</a:t>
            </a:r>
            <a:endParaRPr lang="en-US" dirty="0"/>
          </a:p>
          <a:p>
            <a:endParaRPr lang="en-US" dirty="0"/>
          </a:p>
        </p:txBody>
      </p:sp>
    </p:spTree>
    <p:extLst>
      <p:ext uri="{BB962C8B-B14F-4D97-AF65-F5344CB8AC3E}">
        <p14:creationId xmlns:p14="http://schemas.microsoft.com/office/powerpoint/2010/main" val="16167964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4510" y="6245817"/>
            <a:ext cx="6662979" cy="612184"/>
          </a:xfrm>
        </p:spPr>
        <p:txBody>
          <a:bodyPr>
            <a:normAutofit fontScale="90000"/>
          </a:bodyPr>
          <a:lstStyle/>
          <a:p>
            <a:r>
              <a:rPr lang="en-US" dirty="0" smtClean="0"/>
              <a:t>NOAA </a:t>
            </a:r>
            <a:r>
              <a:rPr lang="en-US" smtClean="0"/>
              <a:t>decoder using GNU radio</a:t>
            </a:r>
            <a:endParaRPr lang="en-US"/>
          </a:p>
        </p:txBody>
      </p:sp>
      <p:pic>
        <p:nvPicPr>
          <p:cNvPr id="4" name="Picture 3"/>
          <p:cNvPicPr>
            <a:picLocks noChangeAspect="1"/>
          </p:cNvPicPr>
          <p:nvPr/>
        </p:nvPicPr>
        <p:blipFill>
          <a:blip r:embed="rId2"/>
          <a:stretch>
            <a:fillRect/>
          </a:stretch>
        </p:blipFill>
        <p:spPr>
          <a:xfrm>
            <a:off x="0" y="0"/>
            <a:ext cx="12192000" cy="6271110"/>
          </a:xfrm>
          <a:prstGeom prst="rect">
            <a:avLst/>
          </a:prstGeom>
        </p:spPr>
      </p:pic>
    </p:spTree>
    <p:extLst>
      <p:ext uri="{BB962C8B-B14F-4D97-AF65-F5344CB8AC3E}">
        <p14:creationId xmlns:p14="http://schemas.microsoft.com/office/powerpoint/2010/main" val="1885434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2441"/>
            <a:ext cx="10515600" cy="5765370"/>
          </a:xfrm>
        </p:spPr>
        <p:txBody>
          <a:bodyPr>
            <a:normAutofit lnSpcReduction="10000"/>
          </a:bodyPr>
          <a:lstStyle/>
          <a:p>
            <a:r>
              <a:rPr lang="en-US" b="1" dirty="0" smtClean="0"/>
              <a:t>Why GNU radio?</a:t>
            </a:r>
          </a:p>
          <a:p>
            <a:pPr marL="0" indent="0" fontAlgn="base">
              <a:buNone/>
            </a:pPr>
            <a:r>
              <a:rPr lang="en-US" dirty="0" smtClean="0"/>
              <a:t>There is </a:t>
            </a:r>
            <a:r>
              <a:rPr lang="en-US" dirty="0"/>
              <a:t>a big gap from being able to use off-the-shelf SDR software and writing your own. After all, SDRs require lots of digital signal processing (DSP) at high speeds.</a:t>
            </a:r>
          </a:p>
          <a:p>
            <a:pPr marL="0" indent="0" fontAlgn="base">
              <a:buNone/>
            </a:pPr>
            <a:r>
              <a:rPr lang="en-US" dirty="0"/>
              <a:t>Not many people could build a modern PC from scratch, but nearly anyone can get a motherboard, some I/O cards, a power supply, and a case and put together a custom system. That’s the idea behind GNU Radio and SDR. </a:t>
            </a:r>
          </a:p>
          <a:p>
            <a:endParaRPr lang="en-US" b="1" dirty="0" smtClean="0"/>
          </a:p>
          <a:p>
            <a:r>
              <a:rPr lang="en-US" b="1" dirty="0" smtClean="0"/>
              <a:t>GNU </a:t>
            </a:r>
            <a:r>
              <a:rPr lang="en-US" b="1" dirty="0"/>
              <a:t>Radio</a:t>
            </a:r>
            <a:r>
              <a:rPr lang="en-US" dirty="0"/>
              <a:t> is a free software development toolkit that provides the signal processing runtime and processing blocks to implement software radios using readily-available, low-cost external RF hardware and commodity processors</a:t>
            </a:r>
            <a:r>
              <a:rPr lang="en-US" dirty="0" smtClean="0"/>
              <a:t>. </a:t>
            </a:r>
          </a:p>
          <a:p>
            <a:pPr marL="0" indent="0">
              <a:buNone/>
            </a:pPr>
            <a:r>
              <a:rPr lang="en-US" dirty="0" smtClean="0"/>
              <a:t>This is great for students!</a:t>
            </a:r>
          </a:p>
          <a:p>
            <a:pPr marL="0" indent="0">
              <a:buNone/>
            </a:pPr>
            <a:endParaRPr lang="en-US" dirty="0"/>
          </a:p>
        </p:txBody>
      </p:sp>
    </p:spTree>
    <p:extLst>
      <p:ext uri="{BB962C8B-B14F-4D97-AF65-F5344CB8AC3E}">
        <p14:creationId xmlns:p14="http://schemas.microsoft.com/office/powerpoint/2010/main" val="15877295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55742"/>
            <a:ext cx="10515600" cy="1799177"/>
          </a:xfrm>
        </p:spPr>
        <p:txBody>
          <a:bodyPr>
            <a:noAutofit/>
          </a:bodyPr>
          <a:lstStyle/>
          <a:p>
            <a:r>
              <a:rPr lang="en-US" sz="6000" dirty="0" smtClean="0"/>
              <a:t>Designing an FM receiver using GNU radio</a:t>
            </a:r>
            <a:endParaRPr lang="en-US" sz="6000" dirty="0"/>
          </a:p>
        </p:txBody>
      </p:sp>
    </p:spTree>
    <p:extLst>
      <p:ext uri="{BB962C8B-B14F-4D97-AF65-F5344CB8AC3E}">
        <p14:creationId xmlns:p14="http://schemas.microsoft.com/office/powerpoint/2010/main" val="4588640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00379"/>
            <a:ext cx="10515600" cy="5076583"/>
          </a:xfrm>
        </p:spPr>
        <p:txBody>
          <a:bodyPr/>
          <a:lstStyle/>
          <a:p>
            <a:pPr marL="0" indent="0">
              <a:buNone/>
            </a:pPr>
            <a:r>
              <a:rPr lang="en-US"/>
              <a:t>Now that you have used GNU radio, you must be able to design an FM receiver on your own</a:t>
            </a:r>
            <a:r>
              <a:rPr lang="en-US" smtClean="0"/>
              <a:t>!</a:t>
            </a:r>
            <a:endParaRPr lang="en-US" dirty="0" smtClean="0"/>
          </a:p>
          <a:p>
            <a:endParaRPr lang="en-US" dirty="0"/>
          </a:p>
          <a:p>
            <a:r>
              <a:rPr lang="en-US" dirty="0" smtClean="0"/>
              <a:t>Try </a:t>
            </a:r>
            <a:r>
              <a:rPr lang="en-US" dirty="0"/>
              <a:t>using the </a:t>
            </a:r>
            <a:r>
              <a:rPr lang="en-US" dirty="0" err="1"/>
              <a:t>fm_receiver.pyc</a:t>
            </a:r>
            <a:r>
              <a:rPr lang="en-US" dirty="0"/>
              <a:t> on </a:t>
            </a:r>
            <a:r>
              <a:rPr lang="en-US" dirty="0" err="1"/>
              <a:t>github</a:t>
            </a:r>
            <a:r>
              <a:rPr lang="en-US" dirty="0"/>
              <a:t>. Is it noisy? The objective is to design a good FM receiver.</a:t>
            </a:r>
          </a:p>
          <a:p>
            <a:r>
              <a:rPr lang="en-US" dirty="0"/>
              <a:t>What do you need to know about FM signals?</a:t>
            </a:r>
          </a:p>
          <a:p>
            <a:pPr marL="514350" indent="-514350">
              <a:buFont typeface="+mj-lt"/>
              <a:buAutoNum type="arabicPeriod"/>
            </a:pPr>
            <a:r>
              <a:rPr lang="en-US" dirty="0"/>
              <a:t>Read up - </a:t>
            </a:r>
            <a:r>
              <a:rPr lang="en-US" dirty="0">
                <a:hlinkClick r:id="rId2"/>
              </a:rPr>
              <a:t>http://www.arrl.org/files/file/Technology/tis/info/pdf/8506025.pdf</a:t>
            </a:r>
          </a:p>
          <a:p>
            <a:endParaRPr lang="en-US" dirty="0"/>
          </a:p>
        </p:txBody>
      </p:sp>
    </p:spTree>
    <p:extLst>
      <p:ext uri="{BB962C8B-B14F-4D97-AF65-F5344CB8AC3E}">
        <p14:creationId xmlns:p14="http://schemas.microsoft.com/office/powerpoint/2010/main" val="743768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76393"/>
            <a:ext cx="10515600" cy="5200570"/>
          </a:xfrm>
        </p:spPr>
        <p:txBody>
          <a:bodyPr>
            <a:normAutofit/>
          </a:bodyPr>
          <a:lstStyle/>
          <a:p>
            <a:pPr marL="514350" indent="-514350">
              <a:buAutoNum type="arabicPeriod" startAt="2"/>
            </a:pPr>
            <a:r>
              <a:rPr lang="en-US" sz="3000" dirty="0" smtClean="0"/>
              <a:t>Search online about the basics –</a:t>
            </a:r>
          </a:p>
          <a:p>
            <a:r>
              <a:rPr lang="en-US" sz="3000" dirty="0" smtClean="0"/>
              <a:t>What is VHF? What is the frequency range of FM signals? Will the daughterboard on the USRP be capable of tuning to this range?</a:t>
            </a:r>
          </a:p>
          <a:p>
            <a:r>
              <a:rPr lang="en-US" sz="3000" dirty="0" smtClean="0"/>
              <a:t>Bandwidth of FM channels – What is narrowband FM? What is wideband FM? Where are they used?</a:t>
            </a:r>
          </a:p>
          <a:p>
            <a:r>
              <a:rPr lang="en-US" sz="3000" dirty="0" smtClean="0"/>
              <a:t>Now, you need a ‘USRP source’ block on GNU radio. What is its center frequency and sampling rate? If WBX daughterboard is being used, the ‘Ch0: Antenna’ port should be set to “RX2” or “TX/RX”. This is physically written on the daughterboard (check!)</a:t>
            </a:r>
          </a:p>
        </p:txBody>
      </p:sp>
    </p:spTree>
    <p:extLst>
      <p:ext uri="{BB962C8B-B14F-4D97-AF65-F5344CB8AC3E}">
        <p14:creationId xmlns:p14="http://schemas.microsoft.com/office/powerpoint/2010/main" val="17185927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39864"/>
            <a:ext cx="10515600" cy="4937099"/>
          </a:xfrm>
        </p:spPr>
        <p:txBody>
          <a:bodyPr>
            <a:normAutofit/>
          </a:bodyPr>
          <a:lstStyle/>
          <a:p>
            <a:r>
              <a:rPr lang="en-US" sz="3000" dirty="0"/>
              <a:t>What are the ‘FM receive’ blocks in GNU radio? Based on narrowband and wideband FM, what should be the rate of samples being passed to the FM block? </a:t>
            </a:r>
            <a:endParaRPr lang="en-US" sz="3000" dirty="0" smtClean="0"/>
          </a:p>
          <a:p>
            <a:r>
              <a:rPr lang="en-US" sz="3000" dirty="0"/>
              <a:t>How do we resample the signal from the USRP to the FM block? </a:t>
            </a:r>
          </a:p>
          <a:p>
            <a:r>
              <a:rPr lang="en-US" sz="3000" dirty="0"/>
              <a:t>The PC speakers require 48k sample rate – this is usually a default rate that sound cards use. Choose the Audio Sink block for this. Set ‘OK to Block’ to No. ‘Device Name’ can be blank.</a:t>
            </a:r>
          </a:p>
          <a:p>
            <a:endParaRPr lang="en-US" sz="3000" dirty="0"/>
          </a:p>
          <a:p>
            <a:endParaRPr lang="en-US" sz="3000" dirty="0"/>
          </a:p>
        </p:txBody>
      </p:sp>
    </p:spTree>
    <p:extLst>
      <p:ext uri="{BB962C8B-B14F-4D97-AF65-F5344CB8AC3E}">
        <p14:creationId xmlns:p14="http://schemas.microsoft.com/office/powerpoint/2010/main" val="5724811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702" y="1286359"/>
            <a:ext cx="10515600" cy="4921601"/>
          </a:xfrm>
        </p:spPr>
        <p:txBody>
          <a:bodyPr/>
          <a:lstStyle/>
          <a:p>
            <a:r>
              <a:rPr lang="en-US" sz="3000" dirty="0" smtClean="0"/>
              <a:t>After answering the above questions and setting up an FM receiver - is it still noisy? What is the gain of the USRP block? Should there be a low pass filter included?</a:t>
            </a:r>
          </a:p>
          <a:p>
            <a:endParaRPr lang="en-US" sz="3000" dirty="0"/>
          </a:p>
          <a:p>
            <a:r>
              <a:rPr lang="en-US" sz="3000" dirty="0" smtClean="0"/>
              <a:t>Once you are satisfied with your FM receiver, can you rig up an AM receiver?!</a:t>
            </a:r>
          </a:p>
          <a:p>
            <a:endParaRPr lang="en-US" dirty="0"/>
          </a:p>
        </p:txBody>
      </p:sp>
    </p:spTree>
    <p:extLst>
      <p:ext uri="{BB962C8B-B14F-4D97-AF65-F5344CB8AC3E}">
        <p14:creationId xmlns:p14="http://schemas.microsoft.com/office/powerpoint/2010/main" val="811231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09966"/>
            <a:ext cx="10515600" cy="6183824"/>
          </a:xfrm>
        </p:spPr>
        <p:txBody>
          <a:bodyPr>
            <a:normAutofit/>
          </a:bodyPr>
          <a:lstStyle/>
          <a:p>
            <a:r>
              <a:rPr lang="en-US" dirty="0" smtClean="0"/>
              <a:t>Not good with Python? It’s ok! </a:t>
            </a:r>
          </a:p>
          <a:p>
            <a:pPr marL="0" indent="0">
              <a:buNone/>
            </a:pPr>
            <a:r>
              <a:rPr lang="en-US" dirty="0" smtClean="0"/>
              <a:t>There’s an </a:t>
            </a:r>
            <a:r>
              <a:rPr lang="en-US" dirty="0"/>
              <a:t>even easier way to use GNU Radio: The </a:t>
            </a:r>
            <a:r>
              <a:rPr lang="en-US" b="1" dirty="0"/>
              <a:t>GNU Radio Companion</a:t>
            </a:r>
            <a:r>
              <a:rPr lang="en-US" dirty="0"/>
              <a:t> (GRC). </a:t>
            </a:r>
            <a:r>
              <a:rPr lang="en-US" dirty="0" smtClean="0"/>
              <a:t> GRC generates Python code for you!</a:t>
            </a:r>
          </a:p>
          <a:p>
            <a:pPr marL="0" indent="0">
              <a:buNone/>
            </a:pPr>
            <a:endParaRPr lang="en-US" dirty="0" smtClean="0"/>
          </a:p>
          <a:p>
            <a:r>
              <a:rPr lang="en-US" dirty="0" smtClean="0"/>
              <a:t>This </a:t>
            </a:r>
            <a:r>
              <a:rPr lang="en-US" dirty="0"/>
              <a:t>is a mostly graphical approach, allowing you to thread together modules graphically and build simple GUIs to control you new radio</a:t>
            </a:r>
            <a:r>
              <a:rPr lang="en-US" dirty="0" smtClean="0"/>
              <a:t>.</a:t>
            </a:r>
            <a:endParaRPr lang="en-US" dirty="0"/>
          </a:p>
          <a:p>
            <a:r>
              <a:rPr lang="en-US" dirty="0"/>
              <a:t>GRC has a signal generator block and interfaces to your sound card. </a:t>
            </a:r>
            <a:endParaRPr lang="en-US" dirty="0" smtClean="0"/>
          </a:p>
          <a:p>
            <a:r>
              <a:rPr lang="en-US" dirty="0" smtClean="0"/>
              <a:t>It </a:t>
            </a:r>
            <a:r>
              <a:rPr lang="en-US" dirty="0"/>
              <a:t>even has the ability to read and write data to the file system, so you can use it to do many DSP applications or simulations with no additional hardware</a:t>
            </a:r>
            <a:r>
              <a:rPr lang="en-US" dirty="0" smtClean="0"/>
              <a:t>.</a:t>
            </a:r>
          </a:p>
          <a:p>
            <a:endParaRPr lang="en-US" dirty="0"/>
          </a:p>
          <a:p>
            <a:pPr marL="0" indent="0">
              <a:buNone/>
            </a:pPr>
            <a:r>
              <a:rPr lang="en-US" dirty="0" smtClean="0"/>
              <a:t>Open GNU radio and check out all the blocks! There is lot of open source support and documentation on every single block.</a:t>
            </a:r>
            <a:endParaRPr lang="en-US" dirty="0"/>
          </a:p>
        </p:txBody>
      </p:sp>
    </p:spTree>
    <p:extLst>
      <p:ext uri="{BB962C8B-B14F-4D97-AF65-F5344CB8AC3E}">
        <p14:creationId xmlns:p14="http://schemas.microsoft.com/office/powerpoint/2010/main" val="1193654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041" y="1738177"/>
            <a:ext cx="9868761" cy="3926423"/>
          </a:xfrm>
          <a:prstGeom prst="rect">
            <a:avLst/>
          </a:prstGeom>
        </p:spPr>
      </p:pic>
      <p:sp>
        <p:nvSpPr>
          <p:cNvPr id="7" name="TextBox 6"/>
          <p:cNvSpPr txBox="1"/>
          <p:nvPr/>
        </p:nvSpPr>
        <p:spPr>
          <a:xfrm>
            <a:off x="1302503" y="898902"/>
            <a:ext cx="9512300" cy="615553"/>
          </a:xfrm>
          <a:prstGeom prst="rect">
            <a:avLst/>
          </a:prstGeom>
          <a:noFill/>
        </p:spPr>
        <p:txBody>
          <a:bodyPr wrap="square" rtlCol="0">
            <a:spAutoFit/>
          </a:bodyPr>
          <a:lstStyle/>
          <a:p>
            <a:r>
              <a:rPr lang="en-US" sz="3400" dirty="0" smtClean="0"/>
              <a:t>Components - nice and simple!</a:t>
            </a:r>
            <a:endParaRPr lang="en-US" sz="3400" dirty="0"/>
          </a:p>
        </p:txBody>
      </p:sp>
    </p:spTree>
    <p:extLst>
      <p:ext uri="{BB962C8B-B14F-4D97-AF65-F5344CB8AC3E}">
        <p14:creationId xmlns:p14="http://schemas.microsoft.com/office/powerpoint/2010/main" val="631864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3003" y="1850783"/>
            <a:ext cx="9144000" cy="2387600"/>
          </a:xfrm>
        </p:spPr>
        <p:txBody>
          <a:bodyPr/>
          <a:lstStyle/>
          <a:p>
            <a:r>
              <a:rPr lang="en-US" dirty="0" smtClean="0"/>
              <a:t>Decode NOAA signals using </a:t>
            </a:r>
            <a:r>
              <a:rPr lang="en-US" dirty="0" err="1" smtClean="0"/>
              <a:t>GNURadio</a:t>
            </a:r>
            <a:endParaRPr lang="en-US" dirty="0"/>
          </a:p>
        </p:txBody>
      </p:sp>
    </p:spTree>
    <p:extLst>
      <p:ext uri="{BB962C8B-B14F-4D97-AF65-F5344CB8AC3E}">
        <p14:creationId xmlns:p14="http://schemas.microsoft.com/office/powerpoint/2010/main" val="1734086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8149"/>
            <a:ext cx="10515600" cy="1325563"/>
          </a:xfrm>
        </p:spPr>
        <p:txBody>
          <a:bodyPr/>
          <a:lstStyle/>
          <a:p>
            <a:r>
              <a:rPr lang="en-US" dirty="0" smtClean="0"/>
              <a:t>Introduction</a:t>
            </a:r>
            <a:endParaRPr lang="en-US" dirty="0"/>
          </a:p>
        </p:txBody>
      </p:sp>
      <p:sp>
        <p:nvSpPr>
          <p:cNvPr id="3" name="Content Placeholder 2"/>
          <p:cNvSpPr>
            <a:spLocks noGrp="1"/>
          </p:cNvSpPr>
          <p:nvPr>
            <p:ph idx="1"/>
          </p:nvPr>
        </p:nvSpPr>
        <p:spPr>
          <a:xfrm>
            <a:off x="838200" y="1317357"/>
            <a:ext cx="10515600" cy="4943958"/>
          </a:xfrm>
        </p:spPr>
        <p:txBody>
          <a:bodyPr>
            <a:noAutofit/>
          </a:bodyPr>
          <a:lstStyle/>
          <a:p>
            <a:r>
              <a:rPr lang="en-US" dirty="0" smtClean="0"/>
              <a:t>LEO </a:t>
            </a:r>
            <a:r>
              <a:rPr lang="en-US" dirty="0"/>
              <a:t>satellites are used to receive </a:t>
            </a:r>
            <a:r>
              <a:rPr lang="en-US" dirty="0" smtClean="0"/>
              <a:t>the NOAA </a:t>
            </a:r>
            <a:r>
              <a:rPr lang="en-US" dirty="0"/>
              <a:t>signal. This is mainly due to the better image quality and also due to the fact that LEO satellites orbit from pole to pole, implying that they are bound to pass over a particular region </a:t>
            </a:r>
            <a:r>
              <a:rPr lang="en-US" b="1" dirty="0"/>
              <a:t>at least twice a day</a:t>
            </a:r>
            <a:r>
              <a:rPr lang="en-US" dirty="0"/>
              <a:t>. Their orbits are 840 kilometers in altitude and they circle the planet once every 104 minutes. The US National Oceanographic and Atmospheric Administration (NOAA) have both GEO and LEO </a:t>
            </a:r>
            <a:r>
              <a:rPr lang="en-US" dirty="0" smtClean="0"/>
              <a:t>satellites.</a:t>
            </a:r>
          </a:p>
          <a:p>
            <a:endParaRPr lang="en-US" dirty="0" smtClean="0"/>
          </a:p>
          <a:p>
            <a:r>
              <a:rPr lang="en-US" dirty="0" smtClean="0"/>
              <a:t>What do NOAA satellites send? </a:t>
            </a:r>
          </a:p>
          <a:p>
            <a:pPr marL="0" indent="0">
              <a:buNone/>
            </a:pPr>
            <a:r>
              <a:rPr lang="en-US" dirty="0" smtClean="0"/>
              <a:t>The satellite simply takes pictures and continuously transmits them towards the Earth.</a:t>
            </a:r>
            <a:endParaRPr lang="en-US" dirty="0"/>
          </a:p>
        </p:txBody>
      </p:sp>
    </p:spTree>
    <p:extLst>
      <p:ext uri="{BB962C8B-B14F-4D97-AF65-F5344CB8AC3E}">
        <p14:creationId xmlns:p14="http://schemas.microsoft.com/office/powerpoint/2010/main" val="1156159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38" y="1171038"/>
            <a:ext cx="1751308" cy="2083606"/>
          </a:xfrm>
        </p:spPr>
        <p:txBody>
          <a:bodyPr>
            <a:normAutofit fontScale="90000"/>
          </a:bodyPr>
          <a:lstStyle/>
          <a:p>
            <a:r>
              <a:rPr lang="en-US" dirty="0" smtClean="0"/>
              <a:t>Lots of </a:t>
            </a:r>
            <a:r>
              <a:rPr lang="en-US" smtClean="0"/>
              <a:t>NOAA servers online</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6190" y="0"/>
            <a:ext cx="8558634" cy="6858000"/>
          </a:xfrm>
        </p:spPr>
      </p:pic>
    </p:spTree>
    <p:extLst>
      <p:ext uri="{BB962C8B-B14F-4D97-AF65-F5344CB8AC3E}">
        <p14:creationId xmlns:p14="http://schemas.microsoft.com/office/powerpoint/2010/main" val="1945568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29897"/>
            <a:ext cx="10515600" cy="5247065"/>
          </a:xfrm>
        </p:spPr>
        <p:txBody>
          <a:bodyPr>
            <a:normAutofit/>
          </a:bodyPr>
          <a:lstStyle/>
          <a:p>
            <a:r>
              <a:rPr lang="en-US" sz="3000" dirty="0" smtClean="0"/>
              <a:t>More details!</a:t>
            </a:r>
          </a:p>
          <a:p>
            <a:pPr marL="0" indent="0">
              <a:buNone/>
            </a:pPr>
            <a:r>
              <a:rPr lang="en-US" sz="3000" dirty="0" smtClean="0"/>
              <a:t>Currently, there are 4 operational NOAA satellites that orbit and send signals: NOAA-15, NOAA-17, NOAA-18 and NOAA-19. </a:t>
            </a:r>
          </a:p>
          <a:p>
            <a:pPr marL="0" indent="0">
              <a:buNone/>
            </a:pPr>
            <a:r>
              <a:rPr lang="en-US" sz="3000" dirty="0" smtClean="0"/>
              <a:t>The basic operation of the satellite is to use cameras that scan the visible spectrum as well as the infrared spectrum and take strips of images that would span approximately 3000 km. This image is then transmitted at </a:t>
            </a:r>
            <a:r>
              <a:rPr lang="en-US" sz="3000" b="1" dirty="0" smtClean="0"/>
              <a:t>137 MHz </a:t>
            </a:r>
            <a:r>
              <a:rPr lang="en-US" sz="3000" dirty="0" smtClean="0"/>
              <a:t>right away and not stored on the satellite. This signal can be received through the antenna while the satellite is overhead, which can last up to </a:t>
            </a:r>
            <a:r>
              <a:rPr lang="en-US" sz="3000" b="1" dirty="0" smtClean="0"/>
              <a:t>16 minutes</a:t>
            </a:r>
            <a:r>
              <a:rPr lang="en-US" sz="3000" dirty="0" smtClean="0"/>
              <a:t>.</a:t>
            </a:r>
          </a:p>
        </p:txBody>
      </p:sp>
    </p:spTree>
    <p:extLst>
      <p:ext uri="{BB962C8B-B14F-4D97-AF65-F5344CB8AC3E}">
        <p14:creationId xmlns:p14="http://schemas.microsoft.com/office/powerpoint/2010/main" val="18511811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74915"/>
            <a:ext cx="10515600" cy="5402048"/>
          </a:xfrm>
        </p:spPr>
        <p:txBody>
          <a:bodyPr/>
          <a:lstStyle/>
          <a:p>
            <a:r>
              <a:rPr lang="en-US" sz="3000" dirty="0"/>
              <a:t>Although, the signal can be detected for up to 16 minutes, it tends to be noisy for the first and last minutes. The best signal to noise ratio can be achieved when the satellite is directly overhead the antenna</a:t>
            </a:r>
            <a:r>
              <a:rPr lang="en-US" sz="3000" dirty="0" smtClean="0"/>
              <a:t>.</a:t>
            </a:r>
          </a:p>
          <a:p>
            <a:endParaRPr lang="en-US" dirty="0"/>
          </a:p>
          <a:p>
            <a:pPr eaLnBrk="0" fontAlgn="base" hangingPunct="0">
              <a:lnSpc>
                <a:spcPct val="100000"/>
              </a:lnSpc>
              <a:spcBef>
                <a:spcPct val="0"/>
              </a:spcBef>
              <a:spcAft>
                <a:spcPct val="0"/>
              </a:spcAft>
            </a:pPr>
            <a:r>
              <a:rPr lang="en-US" altLang="en-US" dirty="0">
                <a:latin typeface="Arial" charset="0"/>
              </a:rPr>
              <a:t>How do we track NOAA satellites?</a:t>
            </a:r>
          </a:p>
          <a:p>
            <a:pPr marL="0" lvl="0" indent="0" eaLnBrk="0" fontAlgn="base" hangingPunct="0">
              <a:lnSpc>
                <a:spcPct val="100000"/>
              </a:lnSpc>
              <a:spcBef>
                <a:spcPct val="0"/>
              </a:spcBef>
              <a:spcAft>
                <a:spcPct val="0"/>
              </a:spcAft>
              <a:buNone/>
            </a:pPr>
            <a:r>
              <a:rPr lang="en-US" altLang="en-US" dirty="0">
                <a:latin typeface="Arial" charset="0"/>
              </a:rPr>
              <a:t>NOAA satellites orbits the earth 24- hours and there exist plenty of different software that can be used to track the satellites. Also, there are free websites which provide tracking. There is a </a:t>
            </a:r>
            <a:r>
              <a:rPr lang="en-US" altLang="en-US" dirty="0" err="1">
                <a:latin typeface="Arial" charset="0"/>
              </a:rPr>
              <a:t>GNURadio</a:t>
            </a:r>
            <a:r>
              <a:rPr lang="en-US" altLang="en-US" dirty="0">
                <a:latin typeface="Arial" charset="0"/>
              </a:rPr>
              <a:t> Companion (GRC) file on </a:t>
            </a:r>
            <a:r>
              <a:rPr lang="en-US" altLang="en-US" dirty="0" err="1">
                <a:latin typeface="Arial" charset="0"/>
              </a:rPr>
              <a:t>github</a:t>
            </a:r>
            <a:r>
              <a:rPr lang="en-US" altLang="en-US" dirty="0">
                <a:latin typeface="Arial" charset="0"/>
              </a:rPr>
              <a:t> that can be used to record these signals</a:t>
            </a:r>
            <a:r>
              <a:rPr lang="en-US" altLang="en-US" dirty="0" smtClean="0">
                <a:latin typeface="Arial" charset="0"/>
              </a:rPr>
              <a:t>.</a:t>
            </a:r>
            <a:endParaRPr lang="en-US" dirty="0"/>
          </a:p>
          <a:p>
            <a:endParaRPr lang="en-US" dirty="0"/>
          </a:p>
        </p:txBody>
      </p:sp>
    </p:spTree>
    <p:extLst>
      <p:ext uri="{BB962C8B-B14F-4D97-AF65-F5344CB8AC3E}">
        <p14:creationId xmlns:p14="http://schemas.microsoft.com/office/powerpoint/2010/main" val="3270948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2971</TotalTime>
  <Words>1663</Words>
  <Application>Microsoft Macintosh PowerPoint</Application>
  <PresentationFormat>Widescreen</PresentationFormat>
  <Paragraphs>78</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Calibri</vt:lpstr>
      <vt:lpstr>Calibri Light</vt:lpstr>
      <vt:lpstr>Arial</vt:lpstr>
      <vt:lpstr>Office Theme</vt:lpstr>
      <vt:lpstr>IIT-H</vt:lpstr>
      <vt:lpstr>PowerPoint Presentation</vt:lpstr>
      <vt:lpstr>PowerPoint Presentation</vt:lpstr>
      <vt:lpstr>PowerPoint Presentation</vt:lpstr>
      <vt:lpstr>Decode NOAA signals using GNURadio</vt:lpstr>
      <vt:lpstr>Introduction</vt:lpstr>
      <vt:lpstr>Lots of NOAA servers online</vt:lpstr>
      <vt:lpstr>PowerPoint Presentation</vt:lpstr>
      <vt:lpstr>PowerPoint Presentation</vt:lpstr>
      <vt:lpstr>PowerPoint Presentation</vt:lpstr>
      <vt:lpstr>PowerPoint Presentation</vt:lpstr>
      <vt:lpstr>Demodulation and display of images</vt:lpstr>
      <vt:lpstr>Using GNU Radio to decode </vt:lpstr>
      <vt:lpstr>PowerPoint Presentation</vt:lpstr>
      <vt:lpstr>PowerPoint Presentation</vt:lpstr>
      <vt:lpstr>PowerPoint Presentation</vt:lpstr>
      <vt:lpstr>PowerPoint Presentation</vt:lpstr>
      <vt:lpstr>PowerPoint Presentation</vt:lpstr>
      <vt:lpstr>NOAA decoder using GNU radio</vt:lpstr>
      <vt:lpstr>Designing an FM receiver using GNU radio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Decode NOAA signals using GNURadio</dc:title>
  <dc:creator>Anish Ashok</dc:creator>
  <cp:lastModifiedBy>Anish Ashok</cp:lastModifiedBy>
  <cp:revision>26</cp:revision>
  <dcterms:created xsi:type="dcterms:W3CDTF">2016-08-24T04:25:34Z</dcterms:created>
  <dcterms:modified xsi:type="dcterms:W3CDTF">2016-08-27T00:05:19Z</dcterms:modified>
</cp:coreProperties>
</file>